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305" r:id="rId2"/>
    <p:sldId id="256" r:id="rId3"/>
    <p:sldId id="286" r:id="rId4"/>
    <p:sldId id="288" r:id="rId5"/>
    <p:sldId id="289" r:id="rId6"/>
    <p:sldId id="297" r:id="rId7"/>
    <p:sldId id="298" r:id="rId8"/>
    <p:sldId id="299" r:id="rId9"/>
    <p:sldId id="296" r:id="rId10"/>
    <p:sldId id="300" r:id="rId11"/>
    <p:sldId id="293" r:id="rId12"/>
    <p:sldId id="301" r:id="rId13"/>
    <p:sldId id="302" r:id="rId14"/>
    <p:sldId id="303" r:id="rId15"/>
    <p:sldId id="304" r:id="rId16"/>
    <p:sldId id="285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BCCF3"/>
    <a:srgbClr val="F1C7C7"/>
    <a:srgbClr val="FFFEB2"/>
    <a:srgbClr val="0D0D0D"/>
    <a:srgbClr val="E2E8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5996" autoAdjust="0"/>
  </p:normalViewPr>
  <p:slideViewPr>
    <p:cSldViewPr snapToGrid="0">
      <p:cViewPr varScale="1">
        <p:scale>
          <a:sx n="117" d="100"/>
          <a:sy n="117" d="100"/>
        </p:scale>
        <p:origin x="44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4022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BC431-B9BA-4D84-8F50-D83B0B792386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C0F40-24E6-42CE-A9E2-5A0B06602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aN" TargetMode="External"/><Relationship Id="rId3" Type="http://schemas.openxmlformats.org/officeDocument/2006/relationships/hyperlink" Target="https://en.wikipedia.org/wiki/Binary_code" TargetMode="External"/><Relationship Id="rId7" Type="http://schemas.openxmlformats.org/officeDocument/2006/relationships/hyperlink" Target="https://en.wikipedia.org/wiki/Infinity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ubnormal_number" TargetMode="External"/><Relationship Id="rId5" Type="http://schemas.openxmlformats.org/officeDocument/2006/relationships/hyperlink" Target="https://en.wikipedia.org/wiki/Signed_zero" TargetMode="External"/><Relationship Id="rId10" Type="http://schemas.openxmlformats.org/officeDocument/2006/relationships/hyperlink" Target="https://en.wikipedia.org/wiki/Division_by_zero" TargetMode="External"/><Relationship Id="rId4" Type="http://schemas.openxmlformats.org/officeDocument/2006/relationships/hyperlink" Target="https://en.wikipedia.org/wiki/Decimal" TargetMode="External"/><Relationship Id="rId9" Type="http://schemas.openxmlformats.org/officeDocument/2006/relationships/hyperlink" Target="https://en.wikipedia.org/wiki/Trigonometric_functions" TargetMode="Externa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aN" TargetMode="External"/><Relationship Id="rId3" Type="http://schemas.openxmlformats.org/officeDocument/2006/relationships/hyperlink" Target="https://en.wikipedia.org/wiki/Binary_code" TargetMode="External"/><Relationship Id="rId7" Type="http://schemas.openxmlformats.org/officeDocument/2006/relationships/hyperlink" Target="https://en.wikipedia.org/wiki/Infinit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ubnormal_number" TargetMode="External"/><Relationship Id="rId5" Type="http://schemas.openxmlformats.org/officeDocument/2006/relationships/hyperlink" Target="https://en.wikipedia.org/wiki/Signed_zero" TargetMode="External"/><Relationship Id="rId10" Type="http://schemas.openxmlformats.org/officeDocument/2006/relationships/hyperlink" Target="https://en.wikipedia.org/wiki/Division_by_zero" TargetMode="External"/><Relationship Id="rId4" Type="http://schemas.openxmlformats.org/officeDocument/2006/relationships/hyperlink" Target="https://en.wikipedia.org/wiki/Decimal" TargetMode="External"/><Relationship Id="rId9" Type="http://schemas.openxmlformats.org/officeDocument/2006/relationships/hyperlink" Target="https://en.wikipedia.org/wiki/Trigonometric_function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6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15213.0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49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15213.0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4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15213.0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2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interestingfactsaboutwhatthesevarious-sizedbytescanstore:1bit:abinarydecision1byte:acharacter5Megabytes:ThecompleteworksofShakespeare2Gigabytes:20metersofshelvedbooks10Terabytes:TheprintedcollectionoftheUSLibraryofCongress200Petabytes:Allprintedmaterialinthewholeword.5Exabytes:Allwordseverspokenbyhumanbeing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Themostcommonlyacceptedexplanationisthatourbase-10numbersystemwasadoptedbyourancestorsmostlikelybecausewehave10fingers.Interestinglyenough,maybethatiswhydigitinEnglishalsomeansafingerortoe.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7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5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,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giá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</a:t>
            </a:r>
            <a:r>
              <a:rPr lang="en-US" baseline="0" dirty="0" err="1"/>
              <a:t>thập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nhị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bất</a:t>
            </a:r>
            <a:r>
              <a:rPr lang="en-US" baseline="0" dirty="0"/>
              <a:t> </a:t>
            </a:r>
            <a:r>
              <a:rPr lang="en-US" baseline="0" dirty="0" err="1"/>
              <a:t>kì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4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bits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6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35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k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4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Institute of Electrical and Electronics Engineers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 formats: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inary code"/>
              </a:rPr>
              <a:t>binary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ecimal"/>
              </a:rPr>
              <a:t>decimal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floating-point data, which consist of finite numbers (including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igned zero"/>
              </a:rPr>
              <a:t>signed zeros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ubnormal number"/>
              </a:rPr>
              <a:t>subnormal numbers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nfinity"/>
              </a:rPr>
              <a:t>infinities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special "not a number" values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NaN"/>
              </a:rPr>
              <a:t>NaNs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interchange formats: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encodings (bit strings) that may be used to exchange floating-point data in an efficient and compact form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rounding rules: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properties to be satisfied when rounding numbers during arithmetic and conversions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arithmetic and other operations (such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Trigonometric functions"/>
              </a:rPr>
              <a:t>trigonometric functions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 arithmetic formats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 handling: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indications of exceptional conditions (such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Division by zero"/>
              </a:rPr>
              <a:t>division by zero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overflow,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9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Institute of Electrical and Electronics Engineers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 formats: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inary code"/>
              </a:rPr>
              <a:t>binary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ecimal"/>
              </a:rPr>
              <a:t>decimal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floating-point data, which consist of finite numbers (including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igned zero"/>
              </a:rPr>
              <a:t>signed zeros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Subnormal number"/>
              </a:rPr>
              <a:t>subnormal numbers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nfinity"/>
              </a:rPr>
              <a:t>infinities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special "not a number" values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NaN"/>
              </a:rPr>
              <a:t>NaNs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interchange formats: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encodings (bit strings) that may be used to exchange floating-point data in an efficient and compact form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rounding rules: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properties to be satisfied when rounding numbers during arithmetic and conversions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arithmetic and other operations (such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Trigonometric functions"/>
              </a:rPr>
              <a:t>trigonometric functions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 arithmetic formats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 handling: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indications of exceptional conditions (such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Division by zero"/>
              </a:rPr>
              <a:t>division by zero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overflow,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0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15213.0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C0F40-24E6-42CE-A9E2-5A0B066020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15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9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3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5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8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7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3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8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2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4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6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217C-2F06-4462-9D67-FF1B400F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0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9/98/Donald_Albury_asking_question_at_student_panel_at_Wikipedia_in_Higher_Education_Summi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7" t="3898" r="387" b="224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2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467476" y="2026823"/>
                <a:ext cx="3102131" cy="586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476" y="2026823"/>
                <a:ext cx="3102131" cy="586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10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143964" y="4861667"/>
            <a:ext cx="457200" cy="457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609850" y="4861667"/>
            <a:ext cx="18288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5">
                    <a:lumMod val="50000"/>
                  </a:schemeClr>
                </a:solidFill>
              </a:rPr>
              <a:t>exp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47336" y="4861667"/>
            <a:ext cx="5592014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5">
                    <a:lumMod val="50000"/>
                  </a:schemeClr>
                </a:solidFill>
              </a:rPr>
              <a:t>frac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48" name="Connector: Elbow 47"/>
          <p:cNvCxnSpPr>
            <a:stCxn id="7" idx="1"/>
            <a:endCxn id="37" idx="0"/>
          </p:cNvCxnSpPr>
          <p:nvPr/>
        </p:nvCxnSpPr>
        <p:spPr>
          <a:xfrm rot="10800000" flipV="1">
            <a:off x="2372566" y="2320044"/>
            <a:ext cx="4094911" cy="2541623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98180" y="2613266"/>
            <a:ext cx="0" cy="224840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Elbow 51"/>
          <p:cNvCxnSpPr>
            <a:endCxn id="38" idx="0"/>
          </p:cNvCxnSpPr>
          <p:nvPr/>
        </p:nvCxnSpPr>
        <p:spPr>
          <a:xfrm rot="5400000">
            <a:off x="5236316" y="893023"/>
            <a:ext cx="2256578" cy="5680710"/>
          </a:xfrm>
          <a:prstGeom prst="bentConnector3">
            <a:avLst>
              <a:gd name="adj1" fmla="val 26362"/>
            </a:avLst>
          </a:prstGeom>
          <a:ln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354274" y="3733378"/>
            <a:ext cx="168507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Implied</a:t>
            </a:r>
          </a:p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leading 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00118" y="2526020"/>
            <a:ext cx="2505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exp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= E + bias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008270" y="3298467"/>
            <a:ext cx="1997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bias = 2</a:t>
            </a:r>
            <a:r>
              <a:rPr lang="en-US" sz="3200" baseline="30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k-1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0566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58" grpId="0"/>
      <p:bldP spid="60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Precision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43965" y="1684771"/>
            <a:ext cx="4203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Single precision: 32 bits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3964" y="4086727"/>
            <a:ext cx="4458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0"/>
              </a:spcBef>
            </a:pPr>
            <a:r>
              <a:rPr lang="en-US" sz="3200" dirty="0"/>
              <a:t>Double precision: 64 bits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08096" y="3011823"/>
            <a:ext cx="32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55825" y="3011823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8 bits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38851" y="3011823"/>
            <a:ext cx="1298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23 bits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08096" y="5410466"/>
            <a:ext cx="32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5713" y="5410465"/>
            <a:ext cx="1199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11 bits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81143" y="5410465"/>
            <a:ext cx="13019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52 bits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43964" y="4861667"/>
            <a:ext cx="7895386" cy="457200"/>
            <a:chOff x="619964" y="4861667"/>
            <a:chExt cx="7895386" cy="457200"/>
          </a:xfrm>
        </p:grpSpPr>
        <p:sp>
          <p:nvSpPr>
            <p:cNvPr id="22" name="Rectangle 21"/>
            <p:cNvSpPr/>
            <p:nvPr/>
          </p:nvSpPr>
          <p:spPr>
            <a:xfrm>
              <a:off x="619964" y="4861667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85850" y="4861667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accent5">
                      <a:lumMod val="50000"/>
                    </a:schemeClr>
                  </a:solidFill>
                </a:rPr>
                <a:t>exp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923336" y="4861667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accent5">
                      <a:lumMod val="50000"/>
                    </a:schemeClr>
                  </a:solidFill>
                </a:rPr>
                <a:t>frac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143964" y="2412083"/>
            <a:ext cx="7895386" cy="457200"/>
            <a:chOff x="611278" y="2412083"/>
            <a:chExt cx="7895386" cy="457200"/>
          </a:xfrm>
        </p:grpSpPr>
        <p:sp>
          <p:nvSpPr>
            <p:cNvPr id="25" name="Rectangle 24"/>
            <p:cNvSpPr/>
            <p:nvPr/>
          </p:nvSpPr>
          <p:spPr>
            <a:xfrm>
              <a:off x="611278" y="2412083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7164" y="2412083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accent5">
                      <a:lumMod val="50000"/>
                    </a:schemeClr>
                  </a:solidFill>
                </a:rPr>
                <a:t>exp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14650" y="2412083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accent5">
                      <a:lumMod val="50000"/>
                    </a:schemeClr>
                  </a:solidFill>
                </a:rPr>
                <a:t>frac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3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nimBg="1"/>
      <p:bldP spid="2" grpId="0"/>
      <p:bldP spid="3" grpId="0"/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278963" y="4051622"/>
            <a:ext cx="250581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exp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= E + bias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78963" y="4051622"/>
            <a:ext cx="247215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exp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= 13 + 127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43965" y="1684771"/>
            <a:ext cx="4203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Single precision: 32 bits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43964" y="2412083"/>
            <a:ext cx="7895386" cy="457200"/>
            <a:chOff x="611278" y="2412083"/>
            <a:chExt cx="7895386" cy="457200"/>
          </a:xfrm>
        </p:grpSpPr>
        <p:sp>
          <p:nvSpPr>
            <p:cNvPr id="25" name="Rectangle 24"/>
            <p:cNvSpPr/>
            <p:nvPr/>
          </p:nvSpPr>
          <p:spPr>
            <a:xfrm>
              <a:off x="611278" y="2412083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7164" y="2412083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accent5">
                      <a:lumMod val="50000"/>
                    </a:schemeClr>
                  </a:solidFill>
                </a:rPr>
                <a:t>exp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14650" y="2412083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accent5">
                      <a:lumMod val="50000"/>
                    </a:schemeClr>
                  </a:solidFill>
                </a:rPr>
                <a:t>frac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152651" y="5781795"/>
            <a:ext cx="1640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15213.0</a:t>
            </a:r>
            <a:r>
              <a:rPr lang="en-US" sz="3200" baseline="-25000" dirty="0"/>
              <a:t>10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70450" y="5781914"/>
            <a:ext cx="2720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11101101101101</a:t>
            </a:r>
            <a:r>
              <a:rPr lang="en-US" sz="3200" baseline="-25000" dirty="0"/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570449" y="5316975"/>
            <a:ext cx="3534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1.1101101101101</a:t>
            </a:r>
            <a:r>
              <a: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3200" baseline="-25000" dirty="0"/>
              <a:t> </a:t>
            </a:r>
            <a:r>
              <a:rPr lang="en-US" sz="3200" dirty="0"/>
              <a:t>×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3200" baseline="30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925514" y="4051624"/>
            <a:ext cx="2824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1.</a:t>
            </a:r>
            <a:r>
              <a:rPr lang="en-US" sz="3200" dirty="0"/>
              <a:t>1101101101101</a:t>
            </a:r>
            <a:r>
              <a:rPr lang="en-US" sz="3200" baseline="-25000" dirty="0"/>
              <a:t>2</a:t>
            </a:r>
            <a:endParaRPr lang="en-US" sz="3200" baseline="-25000" dirty="0">
              <a:solidFill>
                <a:schemeClr val="bg1"/>
              </a:solidFill>
            </a:endParaRPr>
          </a:p>
        </p:txBody>
      </p:sp>
      <p:cxnSp>
        <p:nvCxnSpPr>
          <p:cNvPr id="9" name="Connector: Elbow 8"/>
          <p:cNvCxnSpPr>
            <a:stCxn id="29" idx="3"/>
            <a:endCxn id="37" idx="2"/>
          </p:cNvCxnSpPr>
          <p:nvPr/>
        </p:nvCxnSpPr>
        <p:spPr>
          <a:xfrm flipH="1" flipV="1">
            <a:off x="3515039" y="4636396"/>
            <a:ext cx="5590352" cy="972966"/>
          </a:xfrm>
          <a:prstGeom prst="bentConnector4">
            <a:avLst>
              <a:gd name="adj1" fmla="val -4089"/>
              <a:gd name="adj2" fmla="val 60131"/>
            </a:avLst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795397" y="3205373"/>
            <a:ext cx="5085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</a:t>
            </a:r>
            <a:r>
              <a:rPr lang="en-US" sz="3200" dirty="0"/>
              <a:t>1101101101101</a:t>
            </a:r>
            <a:r>
              <a:rPr lang="en-US" sz="3200" dirty="0">
                <a:solidFill>
                  <a:srgbClr val="FFC000"/>
                </a:solidFill>
              </a:rPr>
              <a:t>0000000000</a:t>
            </a:r>
            <a:r>
              <a:rPr lang="en-US" sz="3200" baseline="-25000" dirty="0"/>
              <a:t>2</a:t>
            </a:r>
          </a:p>
        </p:txBody>
      </p:sp>
      <p:cxnSp>
        <p:nvCxnSpPr>
          <p:cNvPr id="35" name="Straight Arrow Connector 34"/>
          <p:cNvCxnSpPr>
            <a:stCxn id="30" idx="0"/>
            <a:endCxn id="32" idx="2"/>
          </p:cNvCxnSpPr>
          <p:nvPr/>
        </p:nvCxnSpPr>
        <p:spPr>
          <a:xfrm flipV="1">
            <a:off x="7337920" y="3790147"/>
            <a:ext cx="0" cy="2614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546666" y="3205373"/>
            <a:ext cx="1936749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10001100</a:t>
            </a:r>
            <a:r>
              <a:rPr lang="en-US" sz="3200" baseline="-2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cxnSp>
        <p:nvCxnSpPr>
          <p:cNvPr id="39" name="Straight Arrow Connector 38"/>
          <p:cNvCxnSpPr>
            <a:stCxn id="37" idx="0"/>
            <a:endCxn id="38" idx="2"/>
          </p:cNvCxnSpPr>
          <p:nvPr/>
        </p:nvCxnSpPr>
        <p:spPr>
          <a:xfrm flipV="1">
            <a:off x="3515040" y="3790147"/>
            <a:ext cx="1" cy="26147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143964" y="2412083"/>
            <a:ext cx="7895386" cy="457200"/>
            <a:chOff x="611278" y="2412083"/>
            <a:chExt cx="7895386" cy="457200"/>
          </a:xfrm>
        </p:grpSpPr>
        <p:sp>
          <p:nvSpPr>
            <p:cNvPr id="42" name="Rectangle 41"/>
            <p:cNvSpPr/>
            <p:nvPr/>
          </p:nvSpPr>
          <p:spPr>
            <a:xfrm>
              <a:off x="611278" y="2412083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77164" y="2412083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</a:rPr>
                <a:t>10001100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914650" y="2412083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11011011011010000000000</a:t>
              </a:r>
            </a:p>
          </p:txBody>
        </p:sp>
      </p:grpSp>
      <p:cxnSp>
        <p:nvCxnSpPr>
          <p:cNvPr id="45" name="Straight Arrow Connector 44"/>
          <p:cNvCxnSpPr>
            <a:stCxn id="29" idx="0"/>
            <a:endCxn id="30" idx="2"/>
          </p:cNvCxnSpPr>
          <p:nvPr/>
        </p:nvCxnSpPr>
        <p:spPr>
          <a:xfrm flipV="1">
            <a:off x="7337920" y="4636398"/>
            <a:ext cx="0" cy="6805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51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5" grpId="0"/>
      <p:bldP spid="28" grpId="0"/>
      <p:bldP spid="29" grpId="0"/>
      <p:bldP spid="30" grpId="0"/>
      <p:bldP spid="32" grpId="0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469463" y="4051622"/>
            <a:ext cx="237757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exp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= -1 + 127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43965" y="1684771"/>
            <a:ext cx="4203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Single precision: 32 bits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43964" y="2412083"/>
            <a:ext cx="7895386" cy="457200"/>
            <a:chOff x="611278" y="2412083"/>
            <a:chExt cx="7895386" cy="457200"/>
          </a:xfrm>
        </p:grpSpPr>
        <p:sp>
          <p:nvSpPr>
            <p:cNvPr id="25" name="Rectangle 24"/>
            <p:cNvSpPr/>
            <p:nvPr/>
          </p:nvSpPr>
          <p:spPr>
            <a:xfrm>
              <a:off x="611278" y="2412083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7164" y="2412083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accent5">
                      <a:lumMod val="50000"/>
                    </a:schemeClr>
                  </a:solidFill>
                </a:rPr>
                <a:t>exp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14650" y="2412083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accent5">
                      <a:lumMod val="50000"/>
                    </a:schemeClr>
                  </a:solidFill>
                </a:rPr>
                <a:t>frac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152650" y="5781795"/>
            <a:ext cx="14830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-0.625</a:t>
            </a:r>
            <a:r>
              <a:rPr lang="en-US" sz="3200" baseline="-25000" dirty="0"/>
              <a:t>10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303875" y="5781914"/>
            <a:ext cx="126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-0.101</a:t>
            </a:r>
            <a:r>
              <a:rPr lang="en-US" sz="3200" baseline="-25000" dirty="0"/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578567" y="5316975"/>
            <a:ext cx="1742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-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1.01</a:t>
            </a:r>
            <a:r>
              <a: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3200" baseline="-25000" dirty="0"/>
              <a:t> </a:t>
            </a:r>
            <a:r>
              <a:rPr lang="en-US" sz="3200" dirty="0"/>
              <a:t>×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3200" baseline="30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40044" y="4051624"/>
            <a:ext cx="10198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1.</a:t>
            </a:r>
            <a:r>
              <a:rPr lang="en-US" sz="3200" dirty="0"/>
              <a:t> 01</a:t>
            </a:r>
            <a:r>
              <a:rPr lang="en-US" sz="3200" baseline="-25000" dirty="0"/>
              <a:t>2</a:t>
            </a:r>
            <a:endParaRPr lang="en-US" sz="3200" baseline="-25000" dirty="0">
              <a:solidFill>
                <a:schemeClr val="bg1"/>
              </a:solidFill>
            </a:endParaRPr>
          </a:p>
        </p:txBody>
      </p:sp>
      <p:cxnSp>
        <p:nvCxnSpPr>
          <p:cNvPr id="9" name="Connector: Elbow 8"/>
          <p:cNvCxnSpPr>
            <a:stCxn id="29" idx="3"/>
            <a:endCxn id="37" idx="2"/>
          </p:cNvCxnSpPr>
          <p:nvPr/>
        </p:nvCxnSpPr>
        <p:spPr>
          <a:xfrm flipH="1" flipV="1">
            <a:off x="3658251" y="4636396"/>
            <a:ext cx="4663101" cy="972966"/>
          </a:xfrm>
          <a:prstGeom prst="bentConnector4">
            <a:avLst>
              <a:gd name="adj1" fmla="val -4902"/>
              <a:gd name="adj2" fmla="val 65026"/>
            </a:avLst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566797" y="3205373"/>
            <a:ext cx="57663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</a:t>
            </a:r>
            <a:r>
              <a:rPr lang="en-US" sz="3200" dirty="0"/>
              <a:t> 01</a:t>
            </a:r>
            <a:r>
              <a:rPr lang="en-US" sz="3200" dirty="0">
                <a:solidFill>
                  <a:srgbClr val="FFC000"/>
                </a:solidFill>
              </a:rPr>
              <a:t>000000000000000000000</a:t>
            </a:r>
            <a:r>
              <a:rPr lang="en-US" sz="3200" baseline="-25000" dirty="0"/>
              <a:t>2</a:t>
            </a:r>
          </a:p>
        </p:txBody>
      </p:sp>
      <p:cxnSp>
        <p:nvCxnSpPr>
          <p:cNvPr id="35" name="Straight Arrow Connector 34"/>
          <p:cNvCxnSpPr>
            <a:stCxn id="30" idx="0"/>
            <a:endCxn id="32" idx="2"/>
          </p:cNvCxnSpPr>
          <p:nvPr/>
        </p:nvCxnSpPr>
        <p:spPr>
          <a:xfrm flipH="1" flipV="1">
            <a:off x="7449959" y="3790147"/>
            <a:ext cx="1" cy="2614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43764" y="3205373"/>
            <a:ext cx="162897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01111110</a:t>
            </a:r>
            <a:r>
              <a:rPr lang="en-US" sz="3200" baseline="-2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cxnSp>
        <p:nvCxnSpPr>
          <p:cNvPr id="39" name="Straight Arrow Connector 38"/>
          <p:cNvCxnSpPr>
            <a:stCxn id="37" idx="0"/>
            <a:endCxn id="38" idx="2"/>
          </p:cNvCxnSpPr>
          <p:nvPr/>
        </p:nvCxnSpPr>
        <p:spPr>
          <a:xfrm flipV="1">
            <a:off x="3658250" y="3790147"/>
            <a:ext cx="0" cy="26147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143964" y="2412083"/>
            <a:ext cx="7895386" cy="457200"/>
            <a:chOff x="611278" y="2412083"/>
            <a:chExt cx="7895386" cy="457200"/>
          </a:xfrm>
        </p:grpSpPr>
        <p:sp>
          <p:nvSpPr>
            <p:cNvPr id="42" name="Rectangle 41"/>
            <p:cNvSpPr/>
            <p:nvPr/>
          </p:nvSpPr>
          <p:spPr>
            <a:xfrm>
              <a:off x="611278" y="2412083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77164" y="2412083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</a:rPr>
                <a:t>01111110</a:t>
              </a:r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914650" y="2412083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01000000000000000000000</a:t>
              </a:r>
            </a:p>
          </p:txBody>
        </p:sp>
      </p:grpSp>
      <p:cxnSp>
        <p:nvCxnSpPr>
          <p:cNvPr id="45" name="Straight Arrow Connector 44"/>
          <p:cNvCxnSpPr>
            <a:stCxn id="29" idx="0"/>
            <a:endCxn id="30" idx="2"/>
          </p:cNvCxnSpPr>
          <p:nvPr/>
        </p:nvCxnSpPr>
        <p:spPr>
          <a:xfrm flipV="1">
            <a:off x="7449959" y="4636398"/>
            <a:ext cx="0" cy="6805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Connector: Elbow 3"/>
          <p:cNvCxnSpPr>
            <a:stCxn id="29" idx="1"/>
            <a:endCxn id="42" idx="2"/>
          </p:cNvCxnSpPr>
          <p:nvPr/>
        </p:nvCxnSpPr>
        <p:spPr>
          <a:xfrm rot="10800000">
            <a:off x="2372564" y="2869285"/>
            <a:ext cx="4206002" cy="2740079"/>
          </a:xfrm>
          <a:prstGeom prst="bentConnector2">
            <a:avLst/>
          </a:prstGeom>
          <a:ln w="28575"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65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" grpId="0"/>
      <p:bldP spid="28" grpId="0"/>
      <p:bldP spid="29" grpId="0"/>
      <p:bldP spid="30" grpId="0"/>
      <p:bldP spid="32" grpId="0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143964" y="1684771"/>
            <a:ext cx="2555508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/>
              <a:t>0.0 ??             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43964" y="1684771"/>
            <a:ext cx="2438488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/>
              <a:t>-0.0 and +0.0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43964" y="2412083"/>
            <a:ext cx="7895386" cy="457200"/>
            <a:chOff x="611278" y="2412083"/>
            <a:chExt cx="7895386" cy="457200"/>
          </a:xfrm>
        </p:grpSpPr>
        <p:sp>
          <p:nvSpPr>
            <p:cNvPr id="25" name="Rectangle 24"/>
            <p:cNvSpPr/>
            <p:nvPr/>
          </p:nvSpPr>
          <p:spPr>
            <a:xfrm>
              <a:off x="611278" y="2412083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7164" y="2412083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000…00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14650" y="2412083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all zeros</a:t>
              </a:r>
            </a:p>
          </p:txBody>
        </p:sp>
      </p:grp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 err="1"/>
              <a:t>Denormalized</a:t>
            </a:r>
            <a:r>
              <a:rPr lang="en-US" dirty="0"/>
              <a:t>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14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143964" y="4861667"/>
            <a:ext cx="7895386" cy="457200"/>
            <a:chOff x="619964" y="4861667"/>
            <a:chExt cx="7895386" cy="457200"/>
          </a:xfrm>
        </p:grpSpPr>
        <p:sp>
          <p:nvSpPr>
            <p:cNvPr id="33" name="Rectangle 32"/>
            <p:cNvSpPr/>
            <p:nvPr/>
          </p:nvSpPr>
          <p:spPr>
            <a:xfrm>
              <a:off x="619964" y="4861667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85850" y="4861667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000…00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23336" y="4861667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not all zeros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2143965" y="4086727"/>
            <a:ext cx="6122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0"/>
              </a:spcBef>
            </a:pPr>
            <a:r>
              <a:rPr lang="en-US" sz="3200" dirty="0"/>
              <a:t>Gradual underflow (closest to 0.0)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65093" y="3184028"/>
            <a:ext cx="3352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Implied leading 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72708" y="3184029"/>
            <a:ext cx="1903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 = 1 - bias</a:t>
            </a:r>
          </a:p>
        </p:txBody>
      </p:sp>
    </p:spTree>
    <p:extLst>
      <p:ext uri="{BB962C8B-B14F-4D97-AF65-F5344CB8AC3E}">
        <p14:creationId xmlns:p14="http://schemas.microsoft.com/office/powerpoint/2010/main" val="154146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0483" grpId="0" animBg="1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143965" y="1684771"/>
            <a:ext cx="1947969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/>
              <a:t>-∞ and +∞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43964" y="2412083"/>
            <a:ext cx="7895386" cy="457200"/>
            <a:chOff x="611278" y="2412083"/>
            <a:chExt cx="7895386" cy="457200"/>
          </a:xfrm>
        </p:grpSpPr>
        <p:sp>
          <p:nvSpPr>
            <p:cNvPr id="25" name="Rectangle 24"/>
            <p:cNvSpPr/>
            <p:nvPr/>
          </p:nvSpPr>
          <p:spPr>
            <a:xfrm>
              <a:off x="611278" y="2412083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7164" y="2412083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</a:rPr>
                <a:t>1 1 1 …1 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14650" y="2412083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all zeros</a:t>
              </a:r>
            </a:p>
          </p:txBody>
        </p:sp>
      </p:grp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Special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15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143964" y="4861667"/>
            <a:ext cx="7895386" cy="457200"/>
            <a:chOff x="619964" y="4861667"/>
            <a:chExt cx="7895386" cy="457200"/>
          </a:xfrm>
        </p:grpSpPr>
        <p:sp>
          <p:nvSpPr>
            <p:cNvPr id="33" name="Rectangle 32"/>
            <p:cNvSpPr/>
            <p:nvPr/>
          </p:nvSpPr>
          <p:spPr>
            <a:xfrm>
              <a:off x="619964" y="4861667"/>
              <a:ext cx="457200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85850" y="4861667"/>
              <a:ext cx="1828800" cy="4572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</a:rPr>
                <a:t>1 1 1 …1 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23336" y="4861667"/>
              <a:ext cx="5592014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not all zeros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2143964" y="4086727"/>
            <a:ext cx="3772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0"/>
              </a:spcBef>
            </a:pPr>
            <a:r>
              <a:rPr lang="en-US" sz="3200" dirty="0" err="1"/>
              <a:t>NaN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FFC000"/>
                </a:solidFill>
              </a:rPr>
              <a:t>N</a:t>
            </a:r>
            <a:r>
              <a:rPr lang="en-US" sz="3200" dirty="0"/>
              <a:t>ot </a:t>
            </a:r>
            <a:r>
              <a:rPr lang="en-US" sz="3200" dirty="0">
                <a:solidFill>
                  <a:srgbClr val="FFC000"/>
                </a:solidFill>
              </a:rPr>
              <a:t>a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C000"/>
                </a:solidFill>
              </a:rPr>
              <a:t>N</a:t>
            </a:r>
            <a:r>
              <a:rPr lang="en-US" sz="3200" dirty="0"/>
              <a:t>umber)</a:t>
            </a:r>
          </a:p>
        </p:txBody>
      </p:sp>
    </p:spTree>
    <p:extLst>
      <p:ext uri="{BB962C8B-B14F-4D97-AF65-F5344CB8AC3E}">
        <p14:creationId xmlns:p14="http://schemas.microsoft.com/office/powerpoint/2010/main" val="169836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0483" grpId="0" animBg="1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Fixed-point representation</a:t>
            </a:r>
          </a:p>
          <a:p>
            <a:r>
              <a:rPr lang="en-US" dirty="0"/>
              <a:t>Floating-point representation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8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01836" y="3975179"/>
            <a:ext cx="73375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95% of the folks out there are completely clueless about floating-point.</a:t>
            </a:r>
            <a:endParaRPr lang="en-US" sz="3200" dirty="0"/>
          </a:p>
        </p:txBody>
      </p:sp>
      <p:pic>
        <p:nvPicPr>
          <p:cNvPr id="1026" name="Picture 2" descr="http://www.nataliemaclean.com/blog/wp-content/uploads/2014/04/quotation-marks-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77" y="3890270"/>
            <a:ext cx="683367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nataliemaclean.com/blog/wp-content/uploads/2014/04/quotation-marks-le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85417" y="4681877"/>
            <a:ext cx="683367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926" r="19580" b="28789"/>
          <a:stretch/>
        </p:blipFill>
        <p:spPr>
          <a:xfrm>
            <a:off x="3069229" y="735041"/>
            <a:ext cx="2743200" cy="2743200"/>
          </a:xfrm>
          <a:prstGeom prst="ellipse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16044" y="2245141"/>
            <a:ext cx="2648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James Gosling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358986" y="2813751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 Inventor</a:t>
            </a:r>
          </a:p>
        </p:txBody>
      </p:sp>
    </p:spTree>
    <p:extLst>
      <p:ext uri="{BB962C8B-B14F-4D97-AF65-F5344CB8AC3E}">
        <p14:creationId xmlns:p14="http://schemas.microsoft.com/office/powerpoint/2010/main" val="192978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Floating Point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4526377"/>
            <a:ext cx="6858000" cy="1655762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① Fixed point representation</a:t>
            </a:r>
          </a:p>
          <a:p>
            <a:pPr algn="r"/>
            <a:r>
              <a:rPr lang="en-US" sz="3200" dirty="0"/>
              <a:t>② Floating point representation</a:t>
            </a:r>
          </a:p>
          <a:p>
            <a:pPr algn="r"/>
            <a:r>
              <a:rPr lang="en-US" sz="3200" dirty="0"/>
              <a:t>③ IEEE 754 standard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6094" y="325890"/>
            <a:ext cx="1554480" cy="1463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Understand floating points</a:t>
            </a:r>
          </a:p>
        </p:txBody>
      </p:sp>
      <p:sp>
        <p:nvSpPr>
          <p:cNvPr id="5" name="Rectangle 4"/>
          <p:cNvSpPr/>
          <p:nvPr/>
        </p:nvSpPr>
        <p:spPr>
          <a:xfrm rot="21110970">
            <a:off x="3137381" y="412438"/>
            <a:ext cx="1554480" cy="1463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Know when computers fail</a:t>
            </a:r>
          </a:p>
        </p:txBody>
      </p:sp>
      <p:sp>
        <p:nvSpPr>
          <p:cNvPr id="6" name="Rectangle 5"/>
          <p:cNvSpPr/>
          <p:nvPr/>
        </p:nvSpPr>
        <p:spPr>
          <a:xfrm rot="485743">
            <a:off x="4580307" y="460994"/>
            <a:ext cx="1554480" cy="146304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Understand floating point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668" y="309635"/>
            <a:ext cx="1602771" cy="125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4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3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67347" y="3136611"/>
            <a:ext cx="6857306" cy="584781"/>
            <a:chOff x="1143347" y="3136610"/>
            <a:chExt cx="6857306" cy="584781"/>
          </a:xfrm>
        </p:grpSpPr>
        <p:sp>
          <p:nvSpPr>
            <p:cNvPr id="5" name="Rectangle 4"/>
            <p:cNvSpPr/>
            <p:nvPr/>
          </p:nvSpPr>
          <p:spPr>
            <a:xfrm>
              <a:off x="4482073" y="3136616"/>
              <a:ext cx="56137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d</a:t>
              </a:r>
              <a:r>
                <a:rPr lang="en-US" sz="3200" baseline="-25000" dirty="0"/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7973" y="3136612"/>
              <a:ext cx="57579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d</a:t>
              </a:r>
              <a:r>
                <a:rPr lang="en-US" sz="3200" baseline="-25000" dirty="0"/>
                <a:t>-1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66605" y="3136611"/>
              <a:ext cx="60625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d</a:t>
              </a:r>
              <a:r>
                <a:rPr lang="en-US" sz="3200" baseline="-25000" dirty="0"/>
                <a:t>-2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922370" y="3136614"/>
              <a:ext cx="50687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d</a:t>
              </a:r>
              <a:r>
                <a:rPr lang="en-US" sz="3200" baseline="-25000" dirty="0"/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32210" y="3136613"/>
              <a:ext cx="53732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d</a:t>
              </a:r>
              <a:r>
                <a:rPr lang="en-US" sz="3200" baseline="-25000" dirty="0"/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84342" y="3136613"/>
              <a:ext cx="59503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…</a:t>
              </a:r>
              <a:endParaRPr lang="en-US" sz="3200" baseline="-25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31290" y="3136612"/>
              <a:ext cx="80021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d</a:t>
              </a:r>
              <a:r>
                <a:rPr lang="en-US" sz="3200" baseline="-25000" dirty="0"/>
                <a:t>m-1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43347" y="3136611"/>
              <a:ext cx="63511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 err="1"/>
                <a:t>d</a:t>
              </a:r>
              <a:r>
                <a:rPr lang="en-US" sz="3200" baseline="-25000" dirty="0" err="1"/>
                <a:t>m</a:t>
              </a:r>
              <a:endParaRPr lang="en-US" sz="3200" baseline="-25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25694" y="3136611"/>
              <a:ext cx="59503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…</a:t>
              </a:r>
              <a:endParaRPr lang="en-US" sz="3200" baseline="-250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96278" y="3136611"/>
              <a:ext cx="28886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.</a:t>
              </a:r>
              <a:endParaRPr lang="en-US" sz="3200" baseline="-25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73558" y="3136610"/>
              <a:ext cx="62709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d</a:t>
              </a:r>
              <a:r>
                <a:rPr lang="en-US" sz="3200" baseline="-25000" dirty="0"/>
                <a:t>-n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122291" y="2442496"/>
            <a:ext cx="328936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</a:t>
            </a:r>
            <a:endParaRPr lang="en-US" sz="3200" baseline="-25000" dirty="0">
              <a:solidFill>
                <a:srgbClr val="FFC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34382" y="2442496"/>
            <a:ext cx="780983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100</a:t>
            </a:r>
            <a:endParaRPr lang="en-US" sz="3200" baseline="-25000" dirty="0">
              <a:solidFill>
                <a:srgbClr val="FFC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22325" y="2442496"/>
            <a:ext cx="55496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</a:t>
            </a:r>
            <a:endParaRPr lang="en-US" sz="3200" baseline="-25000" dirty="0">
              <a:solidFill>
                <a:srgbClr val="FFC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20295" y="2442496"/>
            <a:ext cx="659155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0.1</a:t>
            </a:r>
            <a:endParaRPr lang="en-US" sz="3200" baseline="-25000" dirty="0">
              <a:solidFill>
                <a:srgbClr val="FFC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51144" y="2442496"/>
            <a:ext cx="885179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0.01</a:t>
            </a:r>
            <a:endParaRPr lang="en-US" sz="3200" baseline="-25000" dirty="0">
              <a:solidFill>
                <a:srgbClr val="FFC0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819604" y="3888416"/>
            <a:ext cx="6601736" cy="584778"/>
            <a:chOff x="1295604" y="3888416"/>
            <a:chExt cx="6601736" cy="584778"/>
          </a:xfrm>
        </p:grpSpPr>
        <p:sp>
          <p:nvSpPr>
            <p:cNvPr id="23" name="Rectangle 22"/>
            <p:cNvSpPr/>
            <p:nvPr/>
          </p:nvSpPr>
          <p:spPr>
            <a:xfrm>
              <a:off x="4575849" y="3888416"/>
              <a:ext cx="37382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16453" y="3888417"/>
              <a:ext cx="41069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00604" y="3888417"/>
              <a:ext cx="3289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4843" y="3888416"/>
              <a:ext cx="41069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30467" y="3888416"/>
              <a:ext cx="3289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88499" y="3888419"/>
              <a:ext cx="59503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26856" y="3888416"/>
              <a:ext cx="40908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9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95604" y="3888416"/>
              <a:ext cx="3289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29851" y="3888417"/>
              <a:ext cx="59503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00435" y="3888417"/>
              <a:ext cx="28886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.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86650" y="3888417"/>
              <a:ext cx="41069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  <a:endParaRPr lang="en-US" sz="3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5986195" y="2442496"/>
            <a:ext cx="70564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</a:t>
            </a:r>
            <a:r>
              <a:rPr lang="en-US" sz="3200" baseline="30000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61974" y="2442496"/>
            <a:ext cx="720069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</a:t>
            </a:r>
            <a:r>
              <a:rPr lang="en-US" sz="3200" baseline="30000" dirty="0">
                <a:solidFill>
                  <a:srgbClr val="FFC000"/>
                </a:solidFill>
              </a:rPr>
              <a:t>-1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590605" y="2442496"/>
            <a:ext cx="750526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</a:t>
            </a:r>
            <a:r>
              <a:rPr lang="en-US" sz="3200" baseline="30000" dirty="0">
                <a:solidFill>
                  <a:srgbClr val="FFC000"/>
                </a:solidFill>
              </a:rPr>
              <a:t>-2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06614" y="2442496"/>
            <a:ext cx="65114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</a:t>
            </a:r>
            <a:r>
              <a:rPr lang="en-US" sz="3200" baseline="30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796577" y="2442496"/>
            <a:ext cx="681597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</a:t>
            </a:r>
            <a:r>
              <a:rPr lang="en-US" sz="3200" baseline="30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355291" y="2442496"/>
            <a:ext cx="944489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</a:t>
            </a:r>
            <a:r>
              <a:rPr lang="en-US" sz="3200" baseline="30000" dirty="0">
                <a:solidFill>
                  <a:srgbClr val="FFC000"/>
                </a:solidFill>
              </a:rPr>
              <a:t>m-1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667348" y="2442496"/>
            <a:ext cx="779381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</a:t>
            </a:r>
            <a:r>
              <a:rPr lang="en-US" sz="3200" baseline="30000" dirty="0">
                <a:solidFill>
                  <a:srgbClr val="FFC000"/>
                </a:solidFill>
              </a:rPr>
              <a:t>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897559" y="2442496"/>
            <a:ext cx="771365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10</a:t>
            </a:r>
            <a:r>
              <a:rPr lang="en-US" sz="3200" baseline="30000" dirty="0">
                <a:solidFill>
                  <a:srgbClr val="FFC000"/>
                </a:solidFill>
              </a:rPr>
              <a:t>-n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531887" y="5303520"/>
                <a:ext cx="3128229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87" y="5303520"/>
                <a:ext cx="3128229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26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7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4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667347" y="3136611"/>
            <a:ext cx="6857306" cy="584781"/>
            <a:chOff x="1143347" y="3136610"/>
            <a:chExt cx="6857306" cy="584781"/>
          </a:xfrm>
        </p:grpSpPr>
        <p:sp>
          <p:nvSpPr>
            <p:cNvPr id="5" name="Rectangle 4"/>
            <p:cNvSpPr/>
            <p:nvPr/>
          </p:nvSpPr>
          <p:spPr>
            <a:xfrm>
              <a:off x="4482073" y="3136616"/>
              <a:ext cx="56137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7973" y="3136612"/>
              <a:ext cx="57579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-1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66605" y="3136611"/>
              <a:ext cx="60625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-2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922370" y="3136614"/>
              <a:ext cx="50687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32210" y="3136613"/>
              <a:ext cx="53732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84342" y="3136613"/>
              <a:ext cx="59503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…</a:t>
              </a:r>
              <a:endParaRPr lang="en-US" sz="3200" baseline="-25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31290" y="3136612"/>
              <a:ext cx="80021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m-1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43347" y="3136611"/>
              <a:ext cx="63511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 err="1"/>
                <a:t>b</a:t>
              </a:r>
              <a:r>
                <a:rPr lang="en-US" sz="3200" baseline="-25000" dirty="0" err="1"/>
                <a:t>m</a:t>
              </a:r>
              <a:endParaRPr lang="en-US" sz="3200" baseline="-25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25694" y="3136611"/>
              <a:ext cx="59503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…</a:t>
              </a:r>
              <a:endParaRPr lang="en-US" sz="3200" baseline="-250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96278" y="3136611"/>
              <a:ext cx="28886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.</a:t>
              </a:r>
              <a:endParaRPr lang="en-US" sz="3200" baseline="-25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73558" y="3136610"/>
              <a:ext cx="62709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-n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819604" y="3888416"/>
            <a:ext cx="6519982" cy="584778"/>
            <a:chOff x="1295604" y="3888416"/>
            <a:chExt cx="6519982" cy="584778"/>
          </a:xfrm>
        </p:grpSpPr>
        <p:sp>
          <p:nvSpPr>
            <p:cNvPr id="23" name="Rectangle 22"/>
            <p:cNvSpPr/>
            <p:nvPr/>
          </p:nvSpPr>
          <p:spPr>
            <a:xfrm>
              <a:off x="4575849" y="3888416"/>
              <a:ext cx="3289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16453" y="3888417"/>
              <a:ext cx="41069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00604" y="3888417"/>
              <a:ext cx="3289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4843" y="3888416"/>
              <a:ext cx="41069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30467" y="3888416"/>
              <a:ext cx="3289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88499" y="3888419"/>
              <a:ext cx="59503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…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26856" y="3888416"/>
              <a:ext cx="40908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95604" y="3888416"/>
              <a:ext cx="3289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29851" y="3888417"/>
              <a:ext cx="59503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…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00435" y="3888417"/>
              <a:ext cx="28886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.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86650" y="3888417"/>
              <a:ext cx="3289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en-US" sz="3200" baseline="-250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5986196" y="2442496"/>
            <a:ext cx="524503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  <a:r>
              <a:rPr lang="en-US" sz="3200" baseline="30000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961973" y="2442496"/>
            <a:ext cx="53893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  <a:r>
              <a:rPr lang="en-US" sz="3200" baseline="30000" dirty="0">
                <a:solidFill>
                  <a:srgbClr val="FFC000"/>
                </a:solidFill>
              </a:rPr>
              <a:t>-1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590606" y="2442496"/>
            <a:ext cx="569387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  <a:r>
              <a:rPr lang="en-US" sz="3200" baseline="30000" dirty="0">
                <a:solidFill>
                  <a:srgbClr val="FFC000"/>
                </a:solidFill>
              </a:rPr>
              <a:t>-2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06614" y="2442496"/>
            <a:ext cx="47000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  <a:r>
              <a:rPr lang="en-US" sz="3200" baseline="30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796576" y="2442496"/>
            <a:ext cx="500458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  <a:r>
              <a:rPr lang="en-US" sz="3200" baseline="30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55291" y="2442496"/>
            <a:ext cx="763351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  <a:r>
              <a:rPr lang="en-US" sz="3200" baseline="30000" dirty="0">
                <a:solidFill>
                  <a:srgbClr val="FFC000"/>
                </a:solidFill>
              </a:rPr>
              <a:t>m-1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667348" y="2442496"/>
            <a:ext cx="598241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  <a:r>
              <a:rPr lang="en-US" sz="3200" baseline="30000" dirty="0">
                <a:solidFill>
                  <a:srgbClr val="FFC000"/>
                </a:solidFill>
              </a:rPr>
              <a:t>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897558" y="2442496"/>
            <a:ext cx="590226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  <a:r>
              <a:rPr lang="en-US" sz="3200" baseline="30000" dirty="0">
                <a:solidFill>
                  <a:srgbClr val="FFC000"/>
                </a:solidFill>
              </a:rPr>
              <a:t>-n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655703" y="5303520"/>
                <a:ext cx="2880597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703" y="5303520"/>
                <a:ext cx="2880597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50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73360" y="3550812"/>
            <a:ext cx="8234570" cy="1651645"/>
            <a:chOff x="349360" y="3550811"/>
            <a:chExt cx="8234570" cy="1651645"/>
          </a:xfrm>
        </p:grpSpPr>
        <p:sp>
          <p:nvSpPr>
            <p:cNvPr id="70" name="Rectangle 69"/>
            <p:cNvSpPr/>
            <p:nvPr/>
          </p:nvSpPr>
          <p:spPr>
            <a:xfrm>
              <a:off x="7212330" y="4653816"/>
              <a:ext cx="1371600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212330" y="3553198"/>
              <a:ext cx="1371600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49360" y="4108164"/>
              <a:ext cx="1371600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3200" dirty="0">
                  <a:solidFill>
                    <a:srgbClr val="FFC000"/>
                  </a:solidFill>
                </a:rPr>
                <a:t>?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9360" y="3556679"/>
              <a:ext cx="1371600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3200" dirty="0">
                  <a:solidFill>
                    <a:srgbClr val="FFC000"/>
                  </a:solidFill>
                </a:rPr>
                <a:t>?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546405" y="3550811"/>
              <a:ext cx="3840480" cy="551027"/>
              <a:chOff x="2546405" y="3550811"/>
              <a:chExt cx="3840480" cy="551027"/>
            </a:xfrm>
            <a:solidFill>
              <a:schemeClr val="bg1"/>
            </a:solidFill>
          </p:grpSpPr>
          <p:sp>
            <p:nvSpPr>
              <p:cNvPr id="17" name="Rectangle 16"/>
              <p:cNvSpPr/>
              <p:nvPr/>
            </p:nvSpPr>
            <p:spPr>
              <a:xfrm>
                <a:off x="4192325" y="3550811"/>
                <a:ext cx="548640" cy="548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740965" y="3550811"/>
                <a:ext cx="548640" cy="548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289605" y="3550811"/>
                <a:ext cx="548640" cy="548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838245" y="3553198"/>
                <a:ext cx="548640" cy="548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643685" y="3550811"/>
                <a:ext cx="548640" cy="548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095045" y="3550811"/>
                <a:ext cx="548640" cy="548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46405" y="3550811"/>
                <a:ext cx="548640" cy="548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7212330" y="4099451"/>
              <a:ext cx="1371600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1.125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49360" y="4645157"/>
              <a:ext cx="1371600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3200" dirty="0">
                  <a:solidFill>
                    <a:srgbClr val="FFC000"/>
                  </a:solidFill>
                </a:rPr>
                <a:t>1/3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641200" y="4653816"/>
              <a:ext cx="548640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638715" y="4088952"/>
              <a:ext cx="548640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1873360" y="4099451"/>
            <a:ext cx="1371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9/8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272670" y="4645157"/>
            <a:ext cx="183526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0.(3)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736330" y="3550811"/>
            <a:ext cx="1371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2.6875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873360" y="3550811"/>
            <a:ext cx="1371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43/16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655703" y="5303520"/>
                <a:ext cx="2880597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703" y="5303520"/>
                <a:ext cx="2880597" cy="1344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4619045" y="4099451"/>
            <a:ext cx="2743200" cy="548640"/>
            <a:chOff x="3095045" y="4099451"/>
            <a:chExt cx="2743200" cy="548640"/>
          </a:xfrm>
          <a:solidFill>
            <a:schemeClr val="bg1"/>
          </a:solidFill>
        </p:grpSpPr>
        <p:sp>
          <p:nvSpPr>
            <p:cNvPr id="67" name="Rectangle 66"/>
            <p:cNvSpPr/>
            <p:nvPr/>
          </p:nvSpPr>
          <p:spPr>
            <a:xfrm>
              <a:off x="4192325" y="4099451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740965" y="4099451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289605" y="4099451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643685" y="4099451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.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095045" y="4099451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19045" y="2456465"/>
            <a:ext cx="2743200" cy="548640"/>
            <a:chOff x="3095045" y="2456465"/>
            <a:chExt cx="2743200" cy="548640"/>
          </a:xfrm>
        </p:grpSpPr>
        <p:sp>
          <p:nvSpPr>
            <p:cNvPr id="87" name="Rectangle 86"/>
            <p:cNvSpPr/>
            <p:nvPr/>
          </p:nvSpPr>
          <p:spPr>
            <a:xfrm>
              <a:off x="4192325" y="2456465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740965" y="2456465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89605" y="2456465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643685" y="2456465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.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095045" y="2456465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19045" y="2993512"/>
            <a:ext cx="3291840" cy="554912"/>
            <a:chOff x="3095045" y="2993512"/>
            <a:chExt cx="3291840" cy="554912"/>
          </a:xfrm>
        </p:grpSpPr>
        <p:sp>
          <p:nvSpPr>
            <p:cNvPr id="74" name="Rectangle 73"/>
            <p:cNvSpPr/>
            <p:nvPr/>
          </p:nvSpPr>
          <p:spPr>
            <a:xfrm>
              <a:off x="4192325" y="2999784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740965" y="2999784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289605" y="2999784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643685" y="2999784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.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95045" y="2999784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838245" y="2993512"/>
              <a:ext cx="548640" cy="548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8736330" y="2456465"/>
            <a:ext cx="1371600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0.125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736330" y="2993512"/>
            <a:ext cx="1371600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1.5625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873360" y="2456465"/>
            <a:ext cx="1371600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1/8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873360" y="2993512"/>
            <a:ext cx="1371600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25/16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856" y="1385519"/>
            <a:ext cx="276710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Binary</a:t>
            </a:r>
          </a:p>
          <a:p>
            <a:pPr algn="ctr"/>
            <a:r>
              <a:rPr lang="en-US" sz="3200" dirty="0"/>
              <a:t>representation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7340826" y="1376492"/>
            <a:ext cx="276710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/>
              <a:t>Decimal</a:t>
            </a:r>
          </a:p>
          <a:p>
            <a:pPr algn="r"/>
            <a:r>
              <a:rPr lang="en-US" sz="3200" dirty="0"/>
              <a:t>representation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897930" y="1385519"/>
            <a:ext cx="19046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Fractional</a:t>
            </a:r>
          </a:p>
          <a:p>
            <a:pPr algn="ctr"/>
            <a:r>
              <a:rPr lang="en-US" sz="3200" dirty="0"/>
              <a:t>value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873360" y="5190863"/>
            <a:ext cx="1371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1/10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19045" y="4642224"/>
            <a:ext cx="3291840" cy="552121"/>
            <a:chOff x="3095045" y="4642223"/>
            <a:chExt cx="3291840" cy="552121"/>
          </a:xfrm>
          <a:solidFill>
            <a:schemeClr val="bg1"/>
          </a:solidFill>
        </p:grpSpPr>
        <p:sp>
          <p:nvSpPr>
            <p:cNvPr id="79" name="Rectangle 78"/>
            <p:cNvSpPr/>
            <p:nvPr/>
          </p:nvSpPr>
          <p:spPr>
            <a:xfrm>
              <a:off x="4192325" y="4645704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(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740965" y="4645704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289605" y="4645704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643685" y="4645704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.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095045" y="4645704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838245" y="4642223"/>
              <a:ext cx="548640" cy="54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8272670" y="5182204"/>
            <a:ext cx="183526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64628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97" grpId="0" animBg="1"/>
      <p:bldP spid="95" grpId="0" animBg="1"/>
      <p:bldP spid="100" grpId="0" animBg="1"/>
      <p:bldP spid="2" grpId="0"/>
      <p:bldP spid="93" grpId="0"/>
      <p:bldP spid="94" grpId="0"/>
      <p:bldP spid="98" grpId="0"/>
      <p:bldP spid="99" grpId="0"/>
      <p:bldP spid="18" grpId="0"/>
      <p:bldP spid="104" grpId="0"/>
      <p:bldP spid="105" grpId="0"/>
      <p:bldP spid="106" grpId="0" animBg="1"/>
      <p:bldP spid="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6</a:t>
            </a:fld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873360" y="5190863"/>
            <a:ext cx="137160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rgbClr val="FFC000"/>
                </a:solidFill>
              </a:rPr>
              <a:t>1/10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272670" y="5182204"/>
            <a:ext cx="183526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334509" y="5146070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0.0(0011)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105808" y="1972212"/>
            <a:ext cx="1933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0.0001100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534864" y="2661612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0.000110011001100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43457" y="3351012"/>
            <a:ext cx="4895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0.00011001100110011001100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3662283" y="4040412"/>
            <a:ext cx="6377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0.0001100110011001100110011001100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52650" y="1972212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8 bits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152650" y="2661611"/>
            <a:ext cx="1281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16 bits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152650" y="3351010"/>
            <a:ext cx="1319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24 bits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2152651" y="4040412"/>
            <a:ext cx="1298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32 bits</a:t>
            </a:r>
          </a:p>
        </p:txBody>
      </p:sp>
    </p:spTree>
    <p:extLst>
      <p:ext uri="{BB962C8B-B14F-4D97-AF65-F5344CB8AC3E}">
        <p14:creationId xmlns:p14="http://schemas.microsoft.com/office/powerpoint/2010/main" val="86992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107" grpId="0"/>
      <p:bldP spid="108" grpId="0"/>
      <p:bldP spid="109" grpId="0"/>
      <p:bldP spid="7" grpId="0"/>
      <p:bldP spid="112" grpId="0"/>
      <p:bldP spid="113" grpId="0"/>
      <p:bldP spid="1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73" b="100000" l="0" r="98296">
                        <a14:backgroundMark x1="41828" y1="53681" x2="41828" y2="53681"/>
                        <a14:backgroundMark x1="59179" y1="49665" x2="59179" y2="49665"/>
                        <a14:backgroundMark x1="59179" y1="57296" x2="59179" y2="57296"/>
                        <a14:backgroundMark x1="59024" y1="53012" x2="59024" y2="53012"/>
                        <a14:backgroundMark x1="59256" y1="48059" x2="59256" y2="48059"/>
                        <a14:backgroundMark x1="26569" y1="53815" x2="26569" y2="53815"/>
                        <a14:backgroundMark x1="25484" y1="73360" x2="25484" y2="73360"/>
                        <a14:backgroundMark x1="50736" y1="66801" x2="50736" y2="66801"/>
                        <a14:backgroundMark x1="48877" y1="65462" x2="48877" y2="65462"/>
                        <a14:backgroundMark x1="79086" y1="53414" x2="79086" y2="53414"/>
                        <a14:backgroundMark x1="80558" y1="53681" x2="80558" y2="53681"/>
                        <a14:backgroundMark x1="82184" y1="53681" x2="82184" y2="53681"/>
                        <a14:backgroundMark x1="83734" y1="53548" x2="83734" y2="53548"/>
                        <a14:backgroundMark x1="86987" y1="53681" x2="86987" y2="53681"/>
                        <a14:backgroundMark x1="88071" y1="53414" x2="88071" y2="53414"/>
                        <a14:backgroundMark x1="88459" y1="63320" x2="88459" y2="63320"/>
                        <a14:backgroundMark x1="90395" y1="63186" x2="90395" y2="63186"/>
                        <a14:backgroundMark x1="90085" y1="63588" x2="90085" y2="63588"/>
                        <a14:backgroundMark x1="85050" y1="53681" x2="85050" y2="53681"/>
                        <a14:backgroundMark x1="79551" y1="90763" x2="79551" y2="90763"/>
                        <a14:backgroundMark x1="13865" y1="39491" x2="13865" y2="39491"/>
                        <a14:backgroundMark x1="9527" y1="64793" x2="9527" y2="64793"/>
                        <a14:backgroundMark x1="17893" y1="54485" x2="17893" y2="54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1" y="3351012"/>
            <a:ext cx="5229337" cy="30258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Patriot Missile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7</a:t>
            </a:fld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143457" y="3351012"/>
            <a:ext cx="489589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0.00011001100110011001100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76450" y="1936430"/>
            <a:ext cx="2927824" cy="947741"/>
            <a:chOff x="272585" y="2646938"/>
            <a:chExt cx="2927824" cy="947741"/>
          </a:xfrm>
        </p:grpSpPr>
        <p:pic>
          <p:nvPicPr>
            <p:cNvPr id="13" name="Picture 2" descr="http://s3.amazonaws.com/rapgenius/scud-missile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043" l="5429" r="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85" y="2646938"/>
              <a:ext cx="1587126" cy="947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504111" y="2646938"/>
              <a:ext cx="169629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1,676m/s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80020" y="4840680"/>
            <a:ext cx="1008784" cy="982662"/>
            <a:chOff x="7673803" y="3551381"/>
            <a:chExt cx="1008784" cy="982662"/>
          </a:xfrm>
        </p:grpSpPr>
        <p:pic>
          <p:nvPicPr>
            <p:cNvPr id="16" name="Picture 4" descr="https://upload.wikimedia.org/wikipedia/commons/thumb/7/77/Soldier_svg.svg/2000px-Soldier_svg.svg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803" y="3551381"/>
              <a:ext cx="40894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8082743" y="3949268"/>
              <a:ext cx="5998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FFC000"/>
                  </a:solidFill>
                </a:rPr>
                <a:t>28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143458" y="2726309"/>
            <a:ext cx="2784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0.000000095s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83430" y="1916111"/>
            <a:ext cx="1104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0.34s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29477" y="1916112"/>
            <a:ext cx="2109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= 569.84 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48813" y="191611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49244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666999" y="2226944"/>
            <a:ext cx="6858000" cy="457200"/>
          </a:xfrm>
          <a:prstGeom prst="rect">
            <a:avLst/>
          </a:prstGeom>
          <a:solidFill>
            <a:srgbClr val="CBCCF3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66999" y="2226944"/>
            <a:ext cx="6858000" cy="457200"/>
          </a:xfrm>
          <a:prstGeom prst="rect">
            <a:avLst/>
          </a:prstGeom>
          <a:solidFill>
            <a:srgbClr val="CBCCF3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0 0 0 0 1 1 0 0 1 1 0 0 1 1 0 0 1 1 0 0 1 1 0 0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43457" y="3351012"/>
            <a:ext cx="489589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0.00011001100110011001100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87747" y="3269974"/>
            <a:ext cx="5532992" cy="7354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Fixed-point representation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40398" y="1501849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n bits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054626" y="2544419"/>
            <a:ext cx="0" cy="17194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70273" y="4263887"/>
            <a:ext cx="27687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more precision</a:t>
            </a:r>
          </a:p>
          <a:p>
            <a:pPr algn="ctr"/>
            <a:r>
              <a:rPr lang="en-US" sz="3200" dirty="0"/>
              <a:t>less range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0687" y="2544419"/>
            <a:ext cx="0" cy="17194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893390" y="4263887"/>
            <a:ext cx="24945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more range</a:t>
            </a:r>
          </a:p>
          <a:p>
            <a:pPr algn="ctr"/>
            <a:r>
              <a:rPr lang="en-US" sz="3200" dirty="0"/>
              <a:t>less precision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166184" y="2544419"/>
            <a:ext cx="0" cy="17194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410210" y="4263888"/>
            <a:ext cx="1511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middle?</a:t>
            </a:r>
          </a:p>
        </p:txBody>
      </p:sp>
    </p:spTree>
    <p:extLst>
      <p:ext uri="{BB962C8B-B14F-4D97-AF65-F5344CB8AC3E}">
        <p14:creationId xmlns:p14="http://schemas.microsoft.com/office/powerpoint/2010/main" val="425711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1" grpId="0" animBg="1"/>
      <p:bldP spid="5" grpId="0"/>
      <p:bldP spid="6" grpId="0"/>
      <p:bldP spid="24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representation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16" y="1824744"/>
            <a:ext cx="3048000" cy="990600"/>
          </a:xfrm>
          <a:noFill/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217C-2F06-4462-9D67-FF1B400F5E86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52650" y="4650582"/>
            <a:ext cx="2011680" cy="1283759"/>
            <a:chOff x="628650" y="4650581"/>
            <a:chExt cx="2011680" cy="1283759"/>
          </a:xfrm>
        </p:grpSpPr>
        <p:sp>
          <p:nvSpPr>
            <p:cNvPr id="11" name="Rectangle 10"/>
            <p:cNvSpPr/>
            <p:nvPr/>
          </p:nvSpPr>
          <p:spPr>
            <a:xfrm>
              <a:off x="628650" y="4650581"/>
              <a:ext cx="2011680" cy="914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Arithmetic formats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60216" y="5349565"/>
              <a:ext cx="5485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①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20440" y="5349566"/>
            <a:ext cx="2103120" cy="1283759"/>
            <a:chOff x="1996440" y="5349565"/>
            <a:chExt cx="2103120" cy="1283759"/>
          </a:xfrm>
        </p:grpSpPr>
        <p:sp>
          <p:nvSpPr>
            <p:cNvPr id="12" name="Rectangle 11"/>
            <p:cNvSpPr/>
            <p:nvPr/>
          </p:nvSpPr>
          <p:spPr>
            <a:xfrm>
              <a:off x="1996440" y="5718924"/>
              <a:ext cx="2103120" cy="914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Interchange formats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73726" y="5349565"/>
              <a:ext cx="5485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②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98720" y="4650581"/>
            <a:ext cx="2103120" cy="1283758"/>
            <a:chOff x="3474720" y="4650581"/>
            <a:chExt cx="2103120" cy="1283758"/>
          </a:xfrm>
        </p:grpSpPr>
        <p:sp>
          <p:nvSpPr>
            <p:cNvPr id="13" name="Rectangle 12"/>
            <p:cNvSpPr/>
            <p:nvPr/>
          </p:nvSpPr>
          <p:spPr>
            <a:xfrm>
              <a:off x="3474720" y="4650581"/>
              <a:ext cx="2103120" cy="914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Rounding rules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52006" y="5349564"/>
              <a:ext cx="5485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③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67475" y="5349564"/>
            <a:ext cx="2103120" cy="1283760"/>
            <a:chOff x="4943475" y="5349564"/>
            <a:chExt cx="2103120" cy="1283760"/>
          </a:xfrm>
        </p:grpSpPr>
        <p:sp>
          <p:nvSpPr>
            <p:cNvPr id="16" name="Rectangle 15"/>
            <p:cNvSpPr/>
            <p:nvPr/>
          </p:nvSpPr>
          <p:spPr>
            <a:xfrm>
              <a:off x="4943475" y="5718924"/>
              <a:ext cx="2103120" cy="914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Operations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15999" y="5349564"/>
              <a:ext cx="5485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④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936230" y="4650582"/>
            <a:ext cx="2103120" cy="1283757"/>
            <a:chOff x="6412230" y="4650581"/>
            <a:chExt cx="2103120" cy="1283757"/>
          </a:xfrm>
        </p:grpSpPr>
        <p:sp>
          <p:nvSpPr>
            <p:cNvPr id="15" name="Rectangle 14"/>
            <p:cNvSpPr/>
            <p:nvPr/>
          </p:nvSpPr>
          <p:spPr>
            <a:xfrm>
              <a:off x="6412230" y="4650581"/>
              <a:ext cx="2103120" cy="914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Exception handling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89516" y="5349563"/>
              <a:ext cx="5485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⑤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467476" y="2026823"/>
                <a:ext cx="3102131" cy="586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476" y="2026823"/>
                <a:ext cx="3102131" cy="586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110482" y="3326297"/>
            <a:ext cx="4651223" cy="585306"/>
            <a:chOff x="2586481" y="3326297"/>
            <a:chExt cx="4651223" cy="585306"/>
          </a:xfrm>
        </p:grpSpPr>
        <p:sp>
          <p:nvSpPr>
            <p:cNvPr id="24" name="Rectangle 23"/>
            <p:cNvSpPr/>
            <p:nvPr/>
          </p:nvSpPr>
          <p:spPr>
            <a:xfrm>
              <a:off x="2586481" y="3326297"/>
              <a:ext cx="154401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0.011101</a:t>
              </a:r>
              <a:endParaRPr lang="en-US" sz="3200" baseline="3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55833" y="3326828"/>
              <a:ext cx="16818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sym typeface="Wingdings" panose="05000000000000000000" pitchFamily="2" charset="2"/>
                </a:rPr>
                <a:t>1.1101</a:t>
              </a:r>
              <a:r>
                <a:rPr lang="en-US" sz="3200" dirty="0">
                  <a:sym typeface="Wingdings" panose="05000000000000000000" pitchFamily="2" charset="2"/>
                </a:rPr>
                <a:t>×</a:t>
              </a:r>
              <a:r>
                <a:rPr 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sym typeface="Wingdings" panose="05000000000000000000" pitchFamily="2" charset="2"/>
                </a:rPr>
                <a:t>2</a:t>
              </a:r>
              <a:r>
                <a:rPr lang="en-US" sz="3200" baseline="30000" dirty="0">
                  <a:solidFill>
                    <a:schemeClr val="accent5">
                      <a:lumMod val="60000"/>
                      <a:lumOff val="40000"/>
                    </a:schemeClr>
                  </a:solidFill>
                  <a:sym typeface="Wingdings" panose="05000000000000000000" pitchFamily="2" charset="2"/>
                </a:rPr>
                <a:t>-2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357839" y="3326297"/>
                  <a:ext cx="61908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3200" dirty="0">
                      <a:sym typeface="Wingdings" panose="05000000000000000000" pitchFamily="2" charset="2"/>
                    </a:rPr>
                    <a:t> </a:t>
                  </a:r>
                  <a:endParaRPr lang="en-US" sz="3200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839" y="3326297"/>
                  <a:ext cx="619080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4039306" y="3767902"/>
            <a:ext cx="4722399" cy="588680"/>
            <a:chOff x="2515305" y="3767902"/>
            <a:chExt cx="4722399" cy="588680"/>
          </a:xfrm>
        </p:grpSpPr>
        <p:sp>
          <p:nvSpPr>
            <p:cNvPr id="25" name="Rectangle 24"/>
            <p:cNvSpPr/>
            <p:nvPr/>
          </p:nvSpPr>
          <p:spPr>
            <a:xfrm>
              <a:off x="2515305" y="3771807"/>
              <a:ext cx="16482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-0.011101</a:t>
              </a:r>
              <a:endParaRPr lang="en-US" sz="3200" baseline="3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102183" y="3769934"/>
              <a:ext cx="21355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FFC000"/>
                  </a:solidFill>
                  <a:sym typeface="Wingdings" panose="05000000000000000000" pitchFamily="2" charset="2"/>
                </a:rPr>
                <a:t>-1</a:t>
              </a:r>
              <a:r>
                <a:rPr lang="en-US" sz="3200" dirty="0">
                  <a:sym typeface="Wingdings" panose="05000000000000000000" pitchFamily="2" charset="2"/>
                </a:rPr>
                <a:t>×</a:t>
              </a:r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sym typeface="Wingdings" panose="05000000000000000000" pitchFamily="2" charset="2"/>
                </a:rPr>
                <a:t>1.1101</a:t>
              </a:r>
              <a:r>
                <a:rPr lang="en-US" sz="3200" dirty="0">
                  <a:sym typeface="Wingdings" panose="05000000000000000000" pitchFamily="2" charset="2"/>
                </a:rPr>
                <a:t>×</a:t>
              </a:r>
              <a:r>
                <a:rPr 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sym typeface="Wingdings" panose="05000000000000000000" pitchFamily="2" charset="2"/>
                </a:rPr>
                <a:t>2</a:t>
              </a:r>
              <a:r>
                <a:rPr lang="en-US" sz="3200" baseline="30000" dirty="0">
                  <a:solidFill>
                    <a:schemeClr val="accent5">
                      <a:lumMod val="60000"/>
                      <a:lumOff val="40000"/>
                    </a:schemeClr>
                  </a:solidFill>
                  <a:sym typeface="Wingdings" panose="05000000000000000000" pitchFamily="2" charset="2"/>
                </a:rPr>
                <a:t>-2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4357839" y="3767902"/>
                  <a:ext cx="61908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3200" dirty="0">
                      <a:sym typeface="Wingdings" panose="05000000000000000000" pitchFamily="2" charset="2"/>
                    </a:rPr>
                    <a:t> </a:t>
                  </a:r>
                  <a:endParaRPr lang="en-US" sz="3200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839" y="3767902"/>
                  <a:ext cx="619080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3966210" y="2848350"/>
            <a:ext cx="4795494" cy="585656"/>
            <a:chOff x="2442210" y="2848350"/>
            <a:chExt cx="4795494" cy="585656"/>
          </a:xfrm>
        </p:grpSpPr>
        <p:sp>
          <p:nvSpPr>
            <p:cNvPr id="22" name="Rectangle 21"/>
            <p:cNvSpPr/>
            <p:nvPr/>
          </p:nvSpPr>
          <p:spPr>
            <a:xfrm>
              <a:off x="2442210" y="2849231"/>
              <a:ext cx="16882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1001.1101</a:t>
              </a:r>
              <a:endParaRPr lang="en-US" sz="3200" baseline="3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022033" y="2849230"/>
              <a:ext cx="22156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sym typeface="Wingdings" panose="05000000000000000000" pitchFamily="2" charset="2"/>
                </a:rPr>
                <a:t>1.0011101</a:t>
              </a:r>
              <a:r>
                <a:rPr lang="en-US" sz="3200" dirty="0">
                  <a:sym typeface="Wingdings" panose="05000000000000000000" pitchFamily="2" charset="2"/>
                </a:rPr>
                <a:t>×</a:t>
              </a:r>
              <a:r>
                <a:rPr 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sym typeface="Wingdings" panose="05000000000000000000" pitchFamily="2" charset="2"/>
                </a:rPr>
                <a:t>2</a:t>
              </a:r>
              <a:r>
                <a:rPr lang="en-US" sz="3200" baseline="30000" dirty="0">
                  <a:solidFill>
                    <a:schemeClr val="accent5">
                      <a:lumMod val="60000"/>
                      <a:lumOff val="40000"/>
                    </a:schemeClr>
                  </a:solidFill>
                  <a:sym typeface="Wingdings" panose="05000000000000000000" pitchFamily="2" charset="2"/>
                </a:rPr>
                <a:t>3</a:t>
              </a:r>
              <a:endParaRPr lang="en-US" sz="3200" baseline="3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4357839" y="2848350"/>
                  <a:ext cx="61908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3200" dirty="0">
                      <a:sym typeface="Wingdings" panose="05000000000000000000" pitchFamily="2" charset="2"/>
                    </a:rPr>
                    <a:t> </a:t>
                  </a:r>
                  <a:endParaRPr lang="en-US" sz="3200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839" y="2848350"/>
                  <a:ext cx="619080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305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1326</TotalTime>
  <Words>558</Words>
  <Application>Microsoft Office PowerPoint</Application>
  <PresentationFormat>Widescreen</PresentationFormat>
  <Paragraphs>317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Roboto</vt:lpstr>
      <vt:lpstr>Agency FB</vt:lpstr>
      <vt:lpstr>Arial</vt:lpstr>
      <vt:lpstr>Calibri</vt:lpstr>
      <vt:lpstr>Cambria</vt:lpstr>
      <vt:lpstr>Cambria Math</vt:lpstr>
      <vt:lpstr>Wingdings</vt:lpstr>
      <vt:lpstr>Office Theme</vt:lpstr>
      <vt:lpstr>PowerPoint Presentation</vt:lpstr>
      <vt:lpstr>Floating Point</vt:lpstr>
      <vt:lpstr>Real Numbers</vt:lpstr>
      <vt:lpstr>Binary Representation</vt:lpstr>
      <vt:lpstr>Examples</vt:lpstr>
      <vt:lpstr>Precision</vt:lpstr>
      <vt:lpstr>The Patriot Missile Failure</vt:lpstr>
      <vt:lpstr>Fixed-point representation</vt:lpstr>
      <vt:lpstr>Floating-point representation</vt:lpstr>
      <vt:lpstr>Normalized values</vt:lpstr>
      <vt:lpstr>Precision options</vt:lpstr>
      <vt:lpstr>Example</vt:lpstr>
      <vt:lpstr>Example 2</vt:lpstr>
      <vt:lpstr>Denormalized Values</vt:lpstr>
      <vt:lpstr>Special Values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nqminh</dc:creator>
  <cp:lastModifiedBy>Minh-Quoc NGHIEM</cp:lastModifiedBy>
  <cp:revision>108</cp:revision>
  <dcterms:created xsi:type="dcterms:W3CDTF">2016-10-17T02:14:46Z</dcterms:created>
  <dcterms:modified xsi:type="dcterms:W3CDTF">2016-10-30T03:11:22Z</dcterms:modified>
</cp:coreProperties>
</file>